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1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6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25" autoAdjust="0"/>
    <p:restoredTop sz="94660"/>
  </p:normalViewPr>
  <p:slideViewPr>
    <p:cSldViewPr snapToGrid="0">
      <p:cViewPr>
        <p:scale>
          <a:sx n="66" d="100"/>
          <a:sy n="66" d="100"/>
        </p:scale>
        <p:origin x="1218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jpg>
</file>

<file path=ppt/media/image14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4806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7833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2465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8645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76120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007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005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634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9419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9943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463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2977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7665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3255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15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376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2670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9BA9F6-CC84-461D-B7DA-2932BF10D2F8}" type="datetimeFigureOut">
              <a:rPr lang="ru-RU" smtClean="0"/>
              <a:t>21.12.2021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A433754-8C49-462A-BF9C-54E1E62F346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390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0%D0%B1%D1%81%D1%82%D1%80%D0%B0%D0%BA%D1%86%D0%B8%D1%8F_%D0%B4%D0%B0%D0%BD%D0%BD%D1%8B%D1%85" TargetMode="External"/><Relationship Id="rId2" Type="http://schemas.openxmlformats.org/officeDocument/2006/relationships/hyperlink" Target="https://ru.wikipedia.org/wiki/%D0%9F%D1%80%D0%B8%D0%BD%D1%86%D0%B8%D0%B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u.wikipedia.org/wiki/%D0%9F%D0%BE%D0%BB%D0%B8%D0%BC%D0%BE%D1%80%D1%84%D0%B8%D0%B7%D0%BC_(%D0%B8%D0%BD%D1%84%D0%BE%D1%80%D0%BC%D0%B0%D1%82%D0%B8%D0%BA%D0%B0)" TargetMode="External"/><Relationship Id="rId5" Type="http://schemas.openxmlformats.org/officeDocument/2006/relationships/hyperlink" Target="https://ru.wikipedia.org/wiki/%D0%9D%D0%B0%D1%81%D0%BB%D0%B5%D0%B4%D0%BE%D0%B2%D0%B0%D0%BD%D0%B8%D0%B5_(%D0%BF%D1%80%D0%BE%D0%B3%D1%80%D0%B0%D0%BC%D0%BC%D0%B8%D1%80%D0%BE%D0%B2%D0%B0%D0%BD%D0%B8%D0%B5)" TargetMode="External"/><Relationship Id="rId4" Type="http://schemas.openxmlformats.org/officeDocument/2006/relationships/hyperlink" Target="https://ru.wikipedia.org/wiki/%D0%98%D0%BD%D0%BA%D0%B0%D0%BF%D1%81%D1%83%D0%BB%D1%8F%D1%86%D0%B8%D1%8F_(%D0%BF%D1%80%D0%BE%D0%B3%D1%80%D0%B0%D0%BC%D0%BC%D0%B8%D1%80%D0%BE%D0%B2%D0%B0%D0%BD%D0%B8%D0%B5)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</a:t>
            </a:r>
            <a:b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высшего образования</a:t>
            </a:r>
            <a:b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«РОССИЙСКАЯ АКАДЕМИЯ НАРОДНОГО ХОЗЯЙСТВА И ГОСУДАРСТВЕННОЙ СЛУЖБЫ ПРИ ПРЕЗИДЕНТЕ РОССИЙСКОЙ ФЕДЕРАЦИИ»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КОЛЛЕДЖ МНОГОУРОВНЕВОГО ПРОФЕССИОНАЛЬНОГО ОБРАЗОВАНИЯ</a:t>
            </a:r>
            <a:endParaRPr lang="ru-RU" sz="16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ru-RU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КОНТРОЛЬНАЯ   Р А Б О Т А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ОП.11 «Основы объектно-ориентированного программирования»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>
              <a:buNone/>
            </a:pP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Исполнитель:Аникин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А.М.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r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Кукшева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Б.А.</a:t>
            </a:r>
          </a:p>
          <a:p>
            <a:pPr marL="0" indent="0" algn="r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Группа: 31КС-19</a:t>
            </a:r>
          </a:p>
          <a:p>
            <a:pPr marL="0" indent="0" algn="ctr">
              <a:buNone/>
            </a:pPr>
            <a:r>
              <a:rPr lang="ru-RU" dirty="0" smtClean="0"/>
              <a:t>Москва 2021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56985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История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smtClean="0"/>
              <a:t>Первым языком программирования, в котором были предложены основные понятия, впоследствии сложившиеся в парадигму, была </a:t>
            </a:r>
            <a:r>
              <a:rPr lang="ru-RU" dirty="0" err="1" smtClean="0"/>
              <a:t>Симула</a:t>
            </a:r>
            <a:r>
              <a:rPr lang="ru-RU" dirty="0" smtClean="0"/>
              <a:t>, но термин «объектная ориентированность» не использовался в контексте использования этого языка. В момент его появления в 1967 году в нём были предложены революционные идеи: объекты, классы, виртуальные методы и др., однако это всё не было воспринято современниками как нечто грандиозное. Фактически, </a:t>
            </a:r>
            <a:r>
              <a:rPr lang="ru-RU" dirty="0" err="1" smtClean="0"/>
              <a:t>Симула</a:t>
            </a:r>
            <a:r>
              <a:rPr lang="ru-RU" dirty="0" smtClean="0"/>
              <a:t> была «Алголом с классами», упрощающим выражение в процедурном программировании многих сложных концепций. Понятие класса в </a:t>
            </a:r>
            <a:r>
              <a:rPr lang="ru-RU" dirty="0" err="1" smtClean="0"/>
              <a:t>Симуле</a:t>
            </a:r>
            <a:r>
              <a:rPr lang="ru-RU" dirty="0" smtClean="0"/>
              <a:t> может быть полностью определено через композицию конструкций Алгола (то есть класс в </a:t>
            </a:r>
            <a:r>
              <a:rPr lang="ru-RU" dirty="0" err="1" smtClean="0"/>
              <a:t>Симуле</a:t>
            </a:r>
            <a:r>
              <a:rPr lang="ru-RU" dirty="0" smtClean="0"/>
              <a:t> — это нечто сложное, описываемое посредством примитивов).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352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ПРАКТИКА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083" y="2557463"/>
            <a:ext cx="4423833" cy="3317875"/>
          </a:xfrm>
        </p:spPr>
      </p:pic>
    </p:spTree>
    <p:extLst>
      <p:ext uri="{BB962C8B-B14F-4D97-AF65-F5344CB8AC3E}">
        <p14:creationId xmlns:p14="http://schemas.microsoft.com/office/powerpoint/2010/main" val="3197761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Шиндоус</a:t>
            </a:r>
            <a:r>
              <a:rPr lang="ru-RU" dirty="0" smtClean="0"/>
              <a:t> ХР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2328" y="2557463"/>
            <a:ext cx="4147343" cy="3317875"/>
          </a:xfrm>
        </p:spPr>
      </p:pic>
    </p:spTree>
    <p:extLst>
      <p:ext uri="{BB962C8B-B14F-4D97-AF65-F5344CB8AC3E}">
        <p14:creationId xmlns:p14="http://schemas.microsoft.com/office/powerpoint/2010/main" val="1884008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Шиндоус</a:t>
            </a:r>
            <a:r>
              <a:rPr lang="ru-RU" dirty="0" smtClean="0"/>
              <a:t> Виста</a:t>
            </a:r>
            <a:endParaRPr lang="ru-RU" dirty="0"/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700" y="2557463"/>
            <a:ext cx="5308600" cy="3317875"/>
          </a:xfrm>
        </p:spPr>
      </p:pic>
    </p:spTree>
    <p:extLst>
      <p:ext uri="{BB962C8B-B14F-4D97-AF65-F5344CB8AC3E}">
        <p14:creationId xmlns:p14="http://schemas.microsoft.com/office/powerpoint/2010/main" val="1548892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Шиндоус</a:t>
            </a:r>
            <a:r>
              <a:rPr lang="ru-RU" dirty="0" smtClean="0"/>
              <a:t> 7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3283858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Шиндоус</a:t>
            </a:r>
            <a:r>
              <a:rPr lang="ru-RU" dirty="0" smtClean="0"/>
              <a:t> 10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1155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Шиндоус</a:t>
            </a:r>
            <a:r>
              <a:rPr lang="ru-RU" dirty="0" smtClean="0"/>
              <a:t> 11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778" y="2557463"/>
            <a:ext cx="5898444" cy="3317875"/>
          </a:xfrm>
        </p:spPr>
      </p:pic>
    </p:spTree>
    <p:extLst>
      <p:ext uri="{BB962C8B-B14F-4D97-AF65-F5344CB8AC3E}">
        <p14:creationId xmlns:p14="http://schemas.microsoft.com/office/powerpoint/2010/main" val="276552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На слайдах я показал самые хорошие версии </a:t>
            </a:r>
            <a:r>
              <a:rPr lang="en-US" dirty="0" smtClean="0"/>
              <a:t>Windows( </a:t>
            </a:r>
            <a:r>
              <a:rPr lang="ru-RU" dirty="0" smtClean="0"/>
              <a:t>не считая 1), которые до сих пор актуальны.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8497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Создание </a:t>
            </a:r>
            <a:r>
              <a:rPr lang="en-US" dirty="0" smtClean="0"/>
              <a:t>Windows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ru-RU" b="1" dirty="0" err="1"/>
              <a:t>Windows</a:t>
            </a:r>
            <a:r>
              <a:rPr lang="ru-RU" dirty="0"/>
              <a:t> (с </a:t>
            </a:r>
            <a:r>
              <a:rPr lang="ru-RU" dirty="0" err="1" smtClean="0"/>
              <a:t>анг</a:t>
            </a:r>
            <a:r>
              <a:rPr lang="en-US" dirty="0" smtClean="0"/>
              <a:t>k</a:t>
            </a:r>
            <a:r>
              <a:rPr lang="ru-RU" dirty="0" smtClean="0"/>
              <a:t>.</a:t>
            </a:r>
            <a:r>
              <a:rPr lang="ru-RU" dirty="0"/>
              <a:t> </a:t>
            </a:r>
            <a:r>
              <a:rPr lang="ru-RU" i="1" dirty="0"/>
              <a:t>— «Окна»</a:t>
            </a:r>
            <a:r>
              <a:rPr lang="ru-RU" dirty="0"/>
              <a:t>) — группа семейств коммерческих </a:t>
            </a:r>
            <a:r>
              <a:rPr lang="ru-RU" dirty="0" err="1"/>
              <a:t>проприетарных</a:t>
            </a:r>
            <a:r>
              <a:rPr lang="ru-RU" dirty="0"/>
              <a:t> операционных систем корпорации Microsoft, ориентированных на управление с помощью графического интерфейса. MS-DOS — является прародителем </a:t>
            </a:r>
            <a:r>
              <a:rPr lang="ru-RU" dirty="0" err="1"/>
              <a:t>Windows</a:t>
            </a:r>
            <a:r>
              <a:rPr lang="ru-RU" dirty="0"/>
              <a:t>. Изначально, </a:t>
            </a:r>
            <a:r>
              <a:rPr lang="ru-RU" dirty="0" err="1"/>
              <a:t>Windows</a:t>
            </a:r>
            <a:r>
              <a:rPr lang="ru-RU" dirty="0"/>
              <a:t> был лишь графическим интерфейсом для MS-DOS. Каждое семейство обслуживает определённый сектор компьютерной индустрии. Активные семейства Microsoft </a:t>
            </a:r>
            <a:r>
              <a:rPr lang="ru-RU" dirty="0" err="1"/>
              <a:t>Windows</a:t>
            </a:r>
            <a:r>
              <a:rPr lang="ru-RU" dirty="0"/>
              <a:t> включают </a:t>
            </a:r>
            <a:r>
              <a:rPr lang="ru-RU" dirty="0" err="1" smtClean="0"/>
              <a:t>Windows</a:t>
            </a:r>
            <a:r>
              <a:rPr lang="ru-RU" dirty="0" smtClean="0"/>
              <a:t> NT</a:t>
            </a:r>
            <a:r>
              <a:rPr lang="ru-RU" dirty="0"/>
              <a:t> и </a:t>
            </a:r>
            <a:r>
              <a:rPr lang="ru-RU" dirty="0" err="1"/>
              <a:t>Windows</a:t>
            </a:r>
            <a:r>
              <a:rPr lang="ru-RU" dirty="0"/>
              <a:t> </a:t>
            </a:r>
            <a:r>
              <a:rPr lang="ru-RU" dirty="0" err="1"/>
              <a:t>IoT</a:t>
            </a:r>
            <a:r>
              <a:rPr lang="ru-RU" dirty="0"/>
              <a:t>; они могут включать подсемейства (например, </a:t>
            </a:r>
            <a:r>
              <a:rPr lang="ru-RU" dirty="0" err="1"/>
              <a:t>Windows</a:t>
            </a:r>
            <a:r>
              <a:rPr lang="ru-RU" dirty="0"/>
              <a:t> </a:t>
            </a:r>
            <a:r>
              <a:rPr lang="ru-RU" dirty="0" err="1"/>
              <a:t>Server</a:t>
            </a:r>
            <a:r>
              <a:rPr lang="ru-RU" dirty="0"/>
              <a:t> или </a:t>
            </a:r>
            <a:r>
              <a:rPr lang="ru-RU" dirty="0" err="1"/>
              <a:t>Windows</a:t>
            </a:r>
            <a:r>
              <a:rPr lang="ru-RU" dirty="0"/>
              <a:t> </a:t>
            </a:r>
            <a:r>
              <a:rPr lang="ru-RU" dirty="0" err="1"/>
              <a:t>Embedded</a:t>
            </a:r>
            <a:r>
              <a:rPr lang="ru-RU" dirty="0"/>
              <a:t> </a:t>
            </a:r>
            <a:r>
              <a:rPr lang="ru-RU" dirty="0" err="1"/>
              <a:t>Compact</a:t>
            </a:r>
            <a:r>
              <a:rPr lang="ru-RU" dirty="0"/>
              <a:t>) (</a:t>
            </a:r>
            <a:r>
              <a:rPr lang="ru-RU" dirty="0" err="1"/>
              <a:t>Windows</a:t>
            </a:r>
            <a:r>
              <a:rPr lang="ru-RU" dirty="0"/>
              <a:t> CE). Неактивные семейства Microsoft </a:t>
            </a:r>
            <a:r>
              <a:rPr lang="ru-RU" dirty="0" err="1"/>
              <a:t>Windows</a:t>
            </a:r>
            <a:r>
              <a:rPr lang="ru-RU" dirty="0"/>
              <a:t> включают </a:t>
            </a:r>
            <a:r>
              <a:rPr lang="ru-RU" dirty="0" err="1"/>
              <a:t>Windows</a:t>
            </a:r>
            <a:r>
              <a:rPr lang="ru-RU" dirty="0"/>
              <a:t> 9x, </a:t>
            </a:r>
            <a:r>
              <a:rPr lang="ru-RU" dirty="0" err="1"/>
              <a:t>Windows</a:t>
            </a:r>
            <a:r>
              <a:rPr lang="ru-RU" dirty="0"/>
              <a:t> </a:t>
            </a:r>
            <a:r>
              <a:rPr lang="ru-RU" dirty="0" err="1"/>
              <a:t>Mobile</a:t>
            </a:r>
            <a:r>
              <a:rPr lang="ru-RU" dirty="0"/>
              <a:t> и </a:t>
            </a:r>
            <a:r>
              <a:rPr lang="ru-RU" dirty="0" err="1"/>
              <a:t>Windows</a:t>
            </a:r>
            <a:r>
              <a:rPr lang="ru-RU" dirty="0"/>
              <a:t> </a:t>
            </a:r>
            <a:r>
              <a:rPr lang="ru-RU" dirty="0" err="1"/>
              <a:t>Phone</a:t>
            </a:r>
            <a:r>
              <a:rPr lang="ru-RU" dirty="0"/>
              <a:t>. Изначально </a:t>
            </a:r>
            <a:r>
              <a:rPr lang="ru-RU" dirty="0" err="1"/>
              <a:t>Windows</a:t>
            </a:r>
            <a:r>
              <a:rPr lang="ru-RU" dirty="0"/>
              <a:t> была всего лишь графической программой-надстройкой для распространённой в 1980-х и 1990-х годах операционной системы MS-DOS. Согласно данным ресурса </a:t>
            </a:r>
            <a:r>
              <a:rPr lang="ru-RU" dirty="0" err="1"/>
              <a:t>Net</a:t>
            </a:r>
            <a:r>
              <a:rPr lang="ru-RU" dirty="0"/>
              <a:t> </a:t>
            </a:r>
            <a:r>
              <a:rPr lang="ru-RU" dirty="0" err="1"/>
              <a:t>Applications</a:t>
            </a:r>
            <a:r>
              <a:rPr lang="ru-RU" dirty="0"/>
              <a:t>, по состоянию на август 2014 года под управлением операционных систем семейства </a:t>
            </a:r>
            <a:r>
              <a:rPr lang="ru-RU" dirty="0" err="1"/>
              <a:t>Windows</a:t>
            </a:r>
            <a:r>
              <a:rPr lang="ru-RU" dirty="0"/>
              <a:t> работает около 88 % персональных компьютеров. </a:t>
            </a:r>
            <a:r>
              <a:rPr lang="ru-RU" dirty="0" err="1"/>
              <a:t>Windows</a:t>
            </a:r>
            <a:r>
              <a:rPr lang="ru-RU" dirty="0"/>
              <a:t> работает на платформах x86, x86-64 и ARM. Существовали также версии для DEC </a:t>
            </a:r>
            <a:r>
              <a:rPr lang="ru-RU" dirty="0" err="1"/>
              <a:t>Alpha</a:t>
            </a:r>
            <a:r>
              <a:rPr lang="ru-RU" dirty="0"/>
              <a:t>, MIPS, IA-64, </a:t>
            </a:r>
            <a:r>
              <a:rPr lang="ru-RU" dirty="0" err="1"/>
              <a:t>PowerPC</a:t>
            </a:r>
            <a:r>
              <a:rPr lang="ru-RU" dirty="0"/>
              <a:t> и SPARC. Последней на данный момент операционной системой Microsoft является </a:t>
            </a:r>
            <a:r>
              <a:rPr lang="ru-RU" dirty="0" err="1"/>
              <a:t>Windows</a:t>
            </a:r>
            <a:r>
              <a:rPr lang="ru-RU" dirty="0"/>
              <a:t> 11, представленная 24 июня 2021 года.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6337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Создатель </a:t>
            </a:r>
            <a:r>
              <a:rPr lang="ru-RU" dirty="0" err="1" smtClean="0"/>
              <a:t>Шиндоус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512858"/>
            <a:ext cx="4976812" cy="3317875"/>
          </a:xfrm>
        </p:spPr>
      </p:pic>
      <p:sp>
        <p:nvSpPr>
          <p:cNvPr id="6" name="Прямоугольник 5"/>
          <p:cNvSpPr/>
          <p:nvPr/>
        </p:nvSpPr>
        <p:spPr>
          <a:xfrm>
            <a:off x="6272214" y="2512858"/>
            <a:ext cx="51577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smtClean="0"/>
              <a:t>Билл Гейтс создатель </a:t>
            </a:r>
            <a:r>
              <a:rPr lang="ru-RU" dirty="0" err="1" smtClean="0"/>
              <a:t>виндоуса</a:t>
            </a:r>
            <a:r>
              <a:rPr lang="ru-RU" dirty="0" smtClean="0"/>
              <a:t>, отец </a:t>
            </a:r>
            <a:r>
              <a:rPr lang="en-US" dirty="0" smtClean="0"/>
              <a:t>Microsoft</a:t>
            </a:r>
            <a:r>
              <a:rPr lang="ru-RU" dirty="0" smtClean="0"/>
              <a:t> и просто хороший человек про которого можно много чего написать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6179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Теория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err="1"/>
              <a:t>Объе́ктно-ориенти́рованное</a:t>
            </a:r>
            <a:r>
              <a:rPr lang="ru-RU" dirty="0"/>
              <a:t> </a:t>
            </a:r>
            <a:r>
              <a:rPr lang="ru-RU" dirty="0" err="1"/>
              <a:t>программи́рование</a:t>
            </a:r>
            <a:r>
              <a:rPr lang="ru-RU" dirty="0"/>
              <a:t> (ООП) — методология программирования, основанная на представлении программы в виде совокупности объектов, каждый из которых является экземпляром определённого класса, а классы образуют иерархию наследования.</a:t>
            </a:r>
          </a:p>
          <a:p>
            <a:r>
              <a:rPr lang="ru-RU" dirty="0"/>
              <a:t>Идеологически ООП — подход к программированию как к моделированию информационных объектов, решающий на новом уровне основную задачу структурного программирования: структурирование информации с точки зрения управляемости, что существенно улучшает управляемость самим процессом моделирования, что, в свою очередь, особенно важно </a:t>
            </a:r>
            <a:r>
              <a:rPr lang="ru-RU" dirty="0"/>
              <a:t>при реализации крупных проектов.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29239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внимание!!!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050" y="2557463"/>
            <a:ext cx="4731899" cy="3317875"/>
          </a:xfrm>
        </p:spPr>
      </p:pic>
    </p:spTree>
    <p:extLst>
      <p:ext uri="{BB962C8B-B14F-4D97-AF65-F5344CB8AC3E}">
        <p14:creationId xmlns:p14="http://schemas.microsoft.com/office/powerpoint/2010/main" val="381045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Теория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Управляемость для иерархических систем предполагает минимизацию избыточности данных (аналогичную нормализации) и их целостность, поэтому созданное удобно управляемым — будет и удобно пониматься. Таким образом, через тактическую задачу управляемости решается стратегическая задача — транслировать понимание задачи программистом в наиболее удобную для дальнейшего использования форму.</a:t>
            </a:r>
          </a:p>
        </p:txBody>
      </p:sp>
    </p:spTree>
    <p:extLst>
      <p:ext uri="{BB962C8B-B14F-4D97-AF65-F5344CB8AC3E}">
        <p14:creationId xmlns:p14="http://schemas.microsoft.com/office/powerpoint/2010/main" val="1822550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dirty="0"/>
              <a:t>Основные </a:t>
            </a:r>
            <a:r>
              <a:rPr lang="ru-RU" dirty="0">
                <a:hlinkClick r:id="rId2" tooltip="Принцип"/>
              </a:rPr>
              <a:t>принципы</a:t>
            </a:r>
            <a:r>
              <a:rPr lang="ru-RU" dirty="0"/>
              <a:t> структурирования в случае ООП связаны с различными аспектами базового понимания предметной задачи, которое требуется для оптимального управления соответствующей моделью:</a:t>
            </a:r>
          </a:p>
          <a:p>
            <a:r>
              <a:rPr lang="ru-RU" dirty="0">
                <a:hlinkClick r:id="rId3" tooltip="Абстракция данных"/>
              </a:rPr>
              <a:t>абстракция</a:t>
            </a:r>
            <a:r>
              <a:rPr lang="ru-RU" dirty="0"/>
              <a:t> для выделения в моделируемом предмете важного для решения конкретной задачи по предмету, в конечном счёте — контекстное понимание предмета, формализуемое в виде класса;</a:t>
            </a:r>
          </a:p>
          <a:p>
            <a:r>
              <a:rPr lang="ru-RU" dirty="0">
                <a:hlinkClick r:id="rId4" tooltip="Инкапсуляция (программирование)"/>
              </a:rPr>
              <a:t>инкапсуляция</a:t>
            </a:r>
            <a:r>
              <a:rPr lang="ru-RU" dirty="0"/>
              <a:t> для быстрой и безопасной организации собственно иерархической управляемости: чтобы было достаточно простой команды «что делать», без одновременного уточнения как именно делать, так как это уже другой уровень управления;</a:t>
            </a:r>
          </a:p>
          <a:p>
            <a:r>
              <a:rPr lang="ru-RU" dirty="0">
                <a:hlinkClick r:id="rId5" tooltip="Наследование (программирование)"/>
              </a:rPr>
              <a:t>наследование</a:t>
            </a:r>
            <a:r>
              <a:rPr lang="ru-RU" dirty="0"/>
              <a:t> для быстрой и безопасной организации родственных понятий: чтобы было достаточно на каждом иерархическом шаге учитывать только изменения, не дублируя всё остальное, учтённое на предыдущих шагах;</a:t>
            </a:r>
          </a:p>
          <a:p>
            <a:r>
              <a:rPr lang="ru-RU" dirty="0">
                <a:hlinkClick r:id="rId6" tooltip="Полиморфизм (информатика)"/>
              </a:rPr>
              <a:t>полиморфизм</a:t>
            </a:r>
            <a:r>
              <a:rPr lang="ru-RU" dirty="0"/>
              <a:t> для определения точки, в которой единое управление лучше распараллелить или наоборот — собрать воедино.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8329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ru-RU" b="1" i="1" dirty="0" smtClean="0"/>
              <a:t>Абстрагирование</a:t>
            </a:r>
            <a:endParaRPr lang="en-US" b="1" i="1" dirty="0" smtClean="0"/>
          </a:p>
          <a:p>
            <a:pPr marL="0" indent="0">
              <a:buNone/>
            </a:pPr>
            <a:r>
              <a:rPr lang="ru-RU" dirty="0" smtClean="0"/>
              <a:t>Абстрагирование </a:t>
            </a:r>
            <a:r>
              <a:rPr lang="ru-RU" dirty="0"/>
              <a:t>означает выделение значимой информации и исключение из рассмотрения незначимой. В ООП рассматривают лишь абстракцию данных (нередко называя её просто «абстракцией»), подразумевая набор наиболее значимых характеристик объекта, </a:t>
            </a:r>
            <a:r>
              <a:rPr lang="ru-RU" dirty="0" smtClean="0"/>
              <a:t>доступных </a:t>
            </a:r>
            <a:r>
              <a:rPr lang="ru-RU" dirty="0"/>
              <a:t>остальной программе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b="1" i="1" dirty="0" smtClean="0"/>
              <a:t>Инкапсуляция</a:t>
            </a:r>
            <a:endParaRPr lang="en-US" b="1" i="1" dirty="0" smtClean="0"/>
          </a:p>
          <a:p>
            <a:pPr marL="0" indent="0">
              <a:buNone/>
            </a:pPr>
            <a:r>
              <a:rPr lang="ru-RU" dirty="0" smtClean="0"/>
              <a:t>Инкапсуляция</a:t>
            </a:r>
            <a:r>
              <a:rPr lang="ru-RU" dirty="0"/>
              <a:t> — свойство системы, позволяющее объединить данные и методы, работающие с ними, в классе. Одни языки (например, C++, </a:t>
            </a:r>
            <a:r>
              <a:rPr lang="ru-RU" dirty="0" err="1"/>
              <a:t>Java</a:t>
            </a:r>
            <a:r>
              <a:rPr lang="ru-RU" dirty="0"/>
              <a:t> или </a:t>
            </a:r>
            <a:r>
              <a:rPr lang="ru-RU" dirty="0" err="1"/>
              <a:t>Ruby</a:t>
            </a:r>
            <a:r>
              <a:rPr lang="ru-RU" dirty="0"/>
              <a:t>) отождествляют инкапсуляцию с сокрытием, но другие (</a:t>
            </a:r>
            <a:r>
              <a:rPr lang="ru-RU" dirty="0" err="1"/>
              <a:t>Smalltalk</a:t>
            </a:r>
            <a:r>
              <a:rPr lang="ru-RU" dirty="0"/>
              <a:t>, </a:t>
            </a:r>
            <a:r>
              <a:rPr lang="ru-RU" dirty="0" err="1"/>
              <a:t>Eiffel</a:t>
            </a:r>
            <a:r>
              <a:rPr lang="ru-RU" dirty="0"/>
              <a:t>, </a:t>
            </a:r>
            <a:r>
              <a:rPr lang="ru-RU" dirty="0" err="1"/>
              <a:t>OCaml</a:t>
            </a:r>
            <a:r>
              <a:rPr lang="ru-RU" dirty="0"/>
              <a:t>) различают эти понятия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b="1" i="1" dirty="0" smtClean="0"/>
              <a:t>Наследование</a:t>
            </a:r>
            <a:endParaRPr lang="en-US" b="1" i="1" dirty="0" smtClean="0"/>
          </a:p>
          <a:p>
            <a:pPr marL="0" indent="0">
              <a:buNone/>
            </a:pPr>
            <a:r>
              <a:rPr lang="ru-RU" dirty="0"/>
              <a:t>Наследование — свойство системы, позволяющее описать новый класс на основе уже существующего с частично или полностью заимствованной функциональностью. Класс, от которого производится наследование, называется базовым, родительским или суперклассом. Новый класс — потомком, наследником, дочерним или производным классом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b="1" i="1" dirty="0"/>
              <a:t>Полиморфизм </a:t>
            </a:r>
            <a:r>
              <a:rPr lang="ru-RU" b="1" i="1" dirty="0" smtClean="0"/>
              <a:t>подтипов</a:t>
            </a:r>
            <a:endParaRPr lang="en-US" b="1" i="1" dirty="0" smtClean="0"/>
          </a:p>
          <a:p>
            <a:pPr marL="0" indent="0">
              <a:buNone/>
            </a:pPr>
            <a:r>
              <a:rPr lang="ru-RU" dirty="0"/>
              <a:t>Полиморфизм подтипов (в ООП называемый просто «полиморфизмом») — свойство системы, позволяющее использовать объекты с одинаковым интерфейсом без информации о типе и внутренней структуре объекта. Другой вид полиморфизма — </a:t>
            </a:r>
            <a:r>
              <a:rPr lang="ru-RU" dirty="0" smtClean="0"/>
              <a:t>параметрическ</a:t>
            </a:r>
            <a:r>
              <a:rPr lang="ru-RU" dirty="0"/>
              <a:t>и</a:t>
            </a:r>
            <a:r>
              <a:rPr lang="ru-RU" dirty="0" smtClean="0"/>
              <a:t>й</a:t>
            </a:r>
            <a:r>
              <a:rPr lang="ru-RU" dirty="0"/>
              <a:t> — в ООП называют </a:t>
            </a:r>
            <a:r>
              <a:rPr lang="ru-RU" u="sng" dirty="0"/>
              <a:t>обобщённым программированием</a:t>
            </a:r>
            <a:r>
              <a:rPr lang="ru-RU" dirty="0"/>
              <a:t>.</a:t>
            </a:r>
            <a:endParaRPr lang="ru-RU" b="1" i="1" dirty="0"/>
          </a:p>
        </p:txBody>
      </p:sp>
    </p:spTree>
    <p:extLst>
      <p:ext uri="{BB962C8B-B14F-4D97-AF65-F5344CB8AC3E}">
        <p14:creationId xmlns:p14="http://schemas.microsoft.com/office/powerpoint/2010/main" val="190514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ru-RU" b="1" i="1" dirty="0" smtClean="0"/>
              <a:t>Класс</a:t>
            </a:r>
          </a:p>
          <a:p>
            <a:pPr marL="0" indent="0">
              <a:buNone/>
            </a:pPr>
            <a:r>
              <a:rPr lang="ru-RU" dirty="0" smtClean="0"/>
              <a:t>Класс</a:t>
            </a:r>
            <a:r>
              <a:rPr lang="ru-RU" dirty="0"/>
              <a:t> — универсальный, комплексный тип данных, состоящий из тематически единого набора «полей» (переменных более элементарных типов) и «методов» (функций для работы с этими полями), то есть он является моделью информационной сущности с внутренним и внешним интерфейсами для оперирования своим содержимым (значениями полей). В частности, в классах широко используются специальные блоки из одного или чаще двух спаренных методов, отвечающих за элементарные операции с определённым полем (интерфейс присваивания и считывания значения, геттер-сеттер), которые имитируют непосредственный доступ к полю. Эти блоки называются «свойствами» и почти совпадают по конкретному имени со своим полем (например, имя поля может начинаться со строчной, а имя свойства — с заглавной буквы). Другим проявлением интерфейсной природы класса является то, что при копировании соответствующей переменной через присваивание копируется только интерфейс, но не сами данные, то есть класс — ссылочный тип данных. Переменная-объект, относящаяся к заданному классом типу, называется экземпляром этого класса. При этом в некоторых исполняющих системах класс также может представляться некоторым объектом при выполнении программы посредством динамической идентификации типа данных. Обычно классы разрабатывают таким образом, чтобы обеспечить отвечающие природе объекта и решаемой задаче целостность данных объекта, а также удобный и простой интерфейс. В свою очередь, целостность предметной области объектов и их интерфейсов, а также удобство их проектирования, обеспечивается наследованием.</a:t>
            </a:r>
          </a:p>
        </p:txBody>
      </p:sp>
    </p:spTree>
    <p:extLst>
      <p:ext uri="{BB962C8B-B14F-4D97-AF65-F5344CB8AC3E}">
        <p14:creationId xmlns:p14="http://schemas.microsoft.com/office/powerpoint/2010/main" val="2648262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Основы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Объект</a:t>
            </a:r>
          </a:p>
          <a:p>
            <a:pPr marL="0" indent="0">
              <a:buNone/>
            </a:pPr>
            <a:r>
              <a:rPr lang="ru-RU" dirty="0"/>
              <a:t>Сущность в адресном пространстве вычислительной системы, появляющаяся при создании экземпляра класса (например, после запуска результатов компиляции и связывания исходного кода на выполнение).</a:t>
            </a:r>
          </a:p>
        </p:txBody>
      </p:sp>
    </p:spTree>
    <p:extLst>
      <p:ext uri="{BB962C8B-B14F-4D97-AF65-F5344CB8AC3E}">
        <p14:creationId xmlns:p14="http://schemas.microsoft.com/office/powerpoint/2010/main" val="1248693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История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ООП возникло в результате развития идеологии процедурного программирования, где данные и подпрограммы (процедуры, функции) их обработки формально не связаны. Для дальнейшего развития объектно-ориентированного программирования часто большое значение имеют понятия события (так называемое событийно-ориентированное программирование) и компонента (компонентное программирование, КОП).</a:t>
            </a:r>
          </a:p>
          <a:p>
            <a:pPr marL="0" indent="0">
              <a:buNone/>
            </a:pPr>
            <a:r>
              <a:rPr lang="ru-RU" dirty="0"/>
              <a:t>Взаимодействие объектов происходит посредством сообщений. Результатом дальнейшего развития ООП, по-видимому, будет </a:t>
            </a:r>
            <a:r>
              <a:rPr lang="ru-RU" dirty="0" err="1"/>
              <a:t>агентно-ориентированое</a:t>
            </a:r>
            <a:r>
              <a:rPr lang="ru-RU" dirty="0"/>
              <a:t> программирование, где </a:t>
            </a:r>
            <a:r>
              <a:rPr lang="ru-RU" i="1" dirty="0"/>
              <a:t>агенты</a:t>
            </a:r>
            <a:r>
              <a:rPr lang="ru-RU" dirty="0"/>
              <a:t> — независимые части кода на уровне выполнения. Взаимодействие агентов происходит посредством изменения </a:t>
            </a:r>
            <a:r>
              <a:rPr lang="ru-RU" i="1" dirty="0"/>
              <a:t>среды</a:t>
            </a:r>
            <a:r>
              <a:rPr lang="ru-RU" dirty="0"/>
              <a:t>, в которой они находятся.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3405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История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Языковые конструкции, конструктивно не относящиеся непосредственно к объектам, но сопутствующие им для их безопасной (исключительные ситуации, проверки) и эффективной работы, инкапсулируются от них в аспекты (в </a:t>
            </a:r>
            <a:r>
              <a:rPr lang="ru-RU" dirty="0" err="1" smtClean="0"/>
              <a:t>аспектно</a:t>
            </a:r>
            <a:r>
              <a:rPr lang="ru-RU" dirty="0" smtClean="0"/>
              <a:t>-ориентированном программировании). Субъектно-ориентированное программирование расширяет понятие объекта посредством обеспечения более унифицированного и независимого взаимодействия объектов. Может являться переходной стадией между ООП и </a:t>
            </a:r>
            <a:r>
              <a:rPr lang="ru-RU" dirty="0" err="1" smtClean="0"/>
              <a:t>агентным</a:t>
            </a:r>
            <a:r>
              <a:rPr lang="ru-RU" dirty="0" smtClean="0"/>
              <a:t> программированием в части самостоятельного их взаимодействия.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708140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165</TotalTime>
  <Words>1364</Words>
  <Application>Microsoft Office PowerPoint</Application>
  <PresentationFormat>Широкоэкранный</PresentationFormat>
  <Paragraphs>52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4" baseType="lpstr">
      <vt:lpstr>Arial</vt:lpstr>
      <vt:lpstr>Garamond</vt:lpstr>
      <vt:lpstr>Times New Roman</vt:lpstr>
      <vt:lpstr>Натуральные материалы</vt:lpstr>
      <vt:lpstr>Федеральное государственное бюджетное образовательное учреждение высшего образования «РОССИЙСКАЯ АКАДЕМИЯ НАРОДНОГО ХОЗЯЙСТВА И ГОСУДАРСТВЕННОЙ СЛУЖБЫ ПРИ ПРЕЗИДЕНТЕ РОССИЙСКОЙ ФЕДЕРАЦИИ» КОЛЛЕДЖ МНОГОУРОВНЕВОГО ПРОФЕССИОНАЛЬНОГО ОБРАЗОВАНИЯ</vt:lpstr>
      <vt:lpstr>Теория</vt:lpstr>
      <vt:lpstr>Теория</vt:lpstr>
      <vt:lpstr>Основа</vt:lpstr>
      <vt:lpstr>Основы</vt:lpstr>
      <vt:lpstr>Основы</vt:lpstr>
      <vt:lpstr>Основы</vt:lpstr>
      <vt:lpstr>История</vt:lpstr>
      <vt:lpstr>История</vt:lpstr>
      <vt:lpstr>История</vt:lpstr>
      <vt:lpstr>ПРАКТИКА</vt:lpstr>
      <vt:lpstr>Шиндоус ХР</vt:lpstr>
      <vt:lpstr>Шиндоус Виста</vt:lpstr>
      <vt:lpstr>Шиндоус 7</vt:lpstr>
      <vt:lpstr>Шиндоус 10</vt:lpstr>
      <vt:lpstr>Шиндоус 11</vt:lpstr>
      <vt:lpstr>Презентация PowerPoint</vt:lpstr>
      <vt:lpstr>Создание Windows</vt:lpstr>
      <vt:lpstr>Создатель Шиндоус</vt:lpstr>
      <vt:lpstr>Спасибо за внимание!!!</vt:lpstr>
    </vt:vector>
  </TitlesOfParts>
  <Company>RANEPA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student</dc:creator>
  <cp:lastModifiedBy>student</cp:lastModifiedBy>
  <cp:revision>10</cp:revision>
  <dcterms:created xsi:type="dcterms:W3CDTF">2021-12-21T08:01:42Z</dcterms:created>
  <dcterms:modified xsi:type="dcterms:W3CDTF">2021-12-21T10:47:39Z</dcterms:modified>
</cp:coreProperties>
</file>

<file path=docProps/thumbnail.jpeg>
</file>